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4DB0C-2787-43AC-8743-BC1727D17FA4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882AA-371E-49A2-8164-4E63F9CD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50030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Итоги </a:t>
            </a:r>
            <a:r>
              <a:rPr lang="ru-RU" dirty="0">
                <a:solidFill>
                  <a:srgbClr val="FF0000"/>
                </a:solidFill>
              </a:rPr>
              <a:t>государственной (итоговой) аттестации выпускников 11  </a:t>
            </a:r>
            <a:r>
              <a:rPr lang="ru-RU" dirty="0" smtClean="0">
                <a:solidFill>
                  <a:srgbClr val="FF0000"/>
                </a:solidFill>
              </a:rPr>
              <a:t>класса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МБОУ </a:t>
            </a:r>
            <a:r>
              <a:rPr lang="ru-RU" dirty="0" err="1" smtClean="0">
                <a:solidFill>
                  <a:srgbClr val="FF0000"/>
                </a:solidFill>
              </a:rPr>
              <a:t>Григорьеской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сош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«О состоянии качества образования»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2011-2012 учебный </a:t>
            </a:r>
            <a:r>
              <a:rPr lang="ru-RU" b="1" dirty="0" smtClean="0">
                <a:solidFill>
                  <a:srgbClr val="FF0000"/>
                </a:solidFill>
              </a:rPr>
              <a:t>год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13" name="Диаграмма 5"/>
          <p:cNvGraphicFramePr>
            <a:graphicFrameLocks/>
          </p:cNvGraphicFramePr>
          <p:nvPr/>
        </p:nvGraphicFramePr>
        <p:xfrm>
          <a:off x="500034" y="1000108"/>
          <a:ext cx="7929618" cy="4929222"/>
        </p:xfrm>
        <a:graphic>
          <a:graphicData uri="http://schemas.openxmlformats.org/presentationml/2006/ole">
            <p:oleObj spid="_x0000_s13313" name="Диаграмма" r:id="rId3" imgW="5505165" imgH="3206774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714612" y="500042"/>
            <a:ext cx="380001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Рейтинг МБОУ ЕГЭ 2012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169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500174"/>
            <a:ext cx="5934075" cy="42291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468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642918"/>
            <a:ext cx="750099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785818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14356"/>
            <a:ext cx="850112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35824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2800" i="1" dirty="0" smtClean="0">
                <a:latin typeface="Cambria" pitchFamily="18" charset="0"/>
              </a:rPr>
              <a:t>«Благодаря ЕГЭ, мы сегодня имеем возможность получить полную картину того, что происходит в сфере образования.  </a:t>
            </a:r>
            <a:br>
              <a:rPr lang="ru-RU" sz="2800" i="1" dirty="0" smtClean="0">
                <a:latin typeface="Cambria" pitchFamily="18" charset="0"/>
              </a:rPr>
            </a:br>
            <a:r>
              <a:rPr lang="ru-RU" sz="2800" i="1" dirty="0" smtClean="0">
                <a:latin typeface="Cambria" pitchFamily="18" charset="0"/>
              </a:rPr>
              <a:t>Картину, которой никогда не имели:</a:t>
            </a:r>
            <a:br>
              <a:rPr lang="ru-RU" sz="2800" i="1" dirty="0" smtClean="0">
                <a:latin typeface="Cambria" pitchFamily="18" charset="0"/>
              </a:rPr>
            </a:br>
            <a:r>
              <a:rPr lang="ru-RU" sz="2800" i="1" dirty="0" smtClean="0">
                <a:latin typeface="Cambria" pitchFamily="18" charset="0"/>
              </a:rPr>
              <a:t>Она не выявилась ни с помощью статистики, ни с помощью исследований. Это первый и, может быть, важнейший результат….</a:t>
            </a:r>
            <a:br>
              <a:rPr lang="ru-RU" sz="2800" i="1" dirty="0" smtClean="0">
                <a:latin typeface="Cambria" pitchFamily="18" charset="0"/>
              </a:rPr>
            </a:br>
            <a:r>
              <a:rPr lang="ru-RU" sz="2800" i="1" dirty="0" smtClean="0">
                <a:latin typeface="Cambria" pitchFamily="18" charset="0"/>
              </a:rPr>
              <a:t>Качество образования не может быть выше качества работы учителя».</a:t>
            </a:r>
            <a:br>
              <a:rPr lang="ru-RU" sz="2800" i="1" dirty="0" smtClean="0">
                <a:latin typeface="Cambria" pitchFamily="18" charset="0"/>
              </a:rPr>
            </a:br>
            <a:r>
              <a:rPr lang="ru-RU" sz="2800" dirty="0" smtClean="0">
                <a:latin typeface="Cambria" pitchFamily="18" charset="0"/>
              </a:rPr>
              <a:t/>
            </a:r>
            <a:br>
              <a:rPr lang="ru-RU" sz="2800" dirty="0" smtClean="0">
                <a:latin typeface="Cambria" pitchFamily="18" charset="0"/>
              </a:rPr>
            </a:br>
            <a:r>
              <a:rPr lang="ru-RU" sz="2800" i="1" dirty="0" smtClean="0">
                <a:latin typeface="Cambria" pitchFamily="18" charset="0"/>
              </a:rPr>
              <a:t>Л.Н. Глебова</a:t>
            </a:r>
            <a:r>
              <a:rPr lang="ru-RU" sz="2800" dirty="0" smtClean="0">
                <a:latin typeface="Cambria" pitchFamily="18" charset="0"/>
              </a:rPr>
              <a:t/>
            </a:r>
            <a:br>
              <a:rPr lang="ru-RU" sz="2800" dirty="0" smtClean="0">
                <a:latin typeface="Cambria" pitchFamily="18" charset="0"/>
              </a:rPr>
            </a:br>
            <a:r>
              <a:rPr lang="ru-RU" sz="2800" dirty="0" smtClean="0">
                <a:latin typeface="Cambria" pitchFamily="18" charset="0"/>
              </a:rPr>
              <a:t/>
            </a:r>
            <a:br>
              <a:rPr lang="ru-RU" sz="2800" dirty="0" smtClean="0">
                <a:latin typeface="Cambria" pitchFamily="18" charset="0"/>
              </a:rPr>
            </a:br>
            <a:endParaRPr lang="ru-RU" sz="2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Cambria" pitchFamily="18" charset="0"/>
              </a:rPr>
              <a:t>Создание условий для успешной сдачи ЕГЭ – одна из важнейших задач педагогического коллектива МБОУ Григорьевской </a:t>
            </a:r>
            <a:r>
              <a:rPr lang="ru-RU" sz="2400" dirty="0" err="1" smtClean="0">
                <a:latin typeface="Cambria" pitchFamily="18" charset="0"/>
              </a:rPr>
              <a:t>сош</a:t>
            </a:r>
            <a:r>
              <a:rPr lang="ru-RU" sz="2400" dirty="0" smtClean="0">
                <a:latin typeface="Cambria" pitchFamily="18" charset="0"/>
              </a:rPr>
              <a:t>. Для её реализации важны система взаимодействия всех участников образовательного процесса, наличие модели организации управленческой деятельности по подготовки к ЕГЭ и единой позиции у всех участников образовательного процесса – учителей, учеников, родителей – по отношению к самой итоговой аттестации и к готовности выпускников, так как именно положительное общественное мнение оправдывает усилия, снимает эмоциональное напряжение, дает психологическое равновесие.</a:t>
            </a:r>
            <a:endParaRPr lang="ru-RU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57228" y="1850223"/>
          <a:ext cx="7500988" cy="4053840"/>
        </p:xfrm>
        <a:graphic>
          <a:graphicData uri="http://schemas.openxmlformats.org/drawingml/2006/table">
            <a:tbl>
              <a:tblPr/>
              <a:tblGrid>
                <a:gridCol w="396216"/>
                <a:gridCol w="1379804"/>
                <a:gridCol w="591543"/>
                <a:gridCol w="689555"/>
                <a:gridCol w="590847"/>
                <a:gridCol w="690249"/>
                <a:gridCol w="396216"/>
                <a:gridCol w="396216"/>
                <a:gridCol w="396216"/>
                <a:gridCol w="396216"/>
                <a:gridCol w="396216"/>
                <a:gridCol w="590847"/>
                <a:gridCol w="590847"/>
              </a:tblGrid>
              <a:tr h="344556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№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Число участ-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ников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ЕГЭ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Порого-вый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балл по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предме-ту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ОУ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Кол-во не набра-вших порого-вого балла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Кол-во участников, набравших баллы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74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50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61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65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66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 71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- 74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75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80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свыше           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80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54,2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2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40,6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- 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-    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   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-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85852" y="357166"/>
            <a:ext cx="6669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Итоги ЕГЭ выпускников 11 класса в 2012 году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2731344"/>
          <a:ext cx="7215239" cy="2483608"/>
        </p:xfrm>
        <a:graphic>
          <a:graphicData uri="http://schemas.openxmlformats.org/drawingml/2006/table">
            <a:tbl>
              <a:tblPr/>
              <a:tblGrid>
                <a:gridCol w="1932192"/>
                <a:gridCol w="2034037"/>
                <a:gridCol w="1624505"/>
                <a:gridCol w="1624505"/>
              </a:tblGrid>
              <a:tr h="31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2010 год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2011 год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2012 год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54,6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62,9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54,2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48,9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40,6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48,2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51,6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52,4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5405" marR="65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214546" y="1785926"/>
            <a:ext cx="48500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Средний тестовый балл по результатам ЕГЭ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28572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Статистические данные ЕГЭ – 2012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217" name="Диаграмма 1"/>
          <p:cNvGraphicFramePr>
            <a:graphicFrameLocks/>
          </p:cNvGraphicFramePr>
          <p:nvPr/>
        </p:nvGraphicFramePr>
        <p:xfrm>
          <a:off x="1500166" y="1214422"/>
          <a:ext cx="6429420" cy="4643470"/>
        </p:xfrm>
        <a:graphic>
          <a:graphicData uri="http://schemas.openxmlformats.org/presentationml/2006/ole">
            <p:oleObj spid="_x0000_s9217" name="Диаграмма" r:id="rId3" imgW="5505165" imgH="3206774" progId="Excel.Sheet.8">
              <p:embed/>
            </p:oleObj>
          </a:graphicData>
        </a:graphic>
      </p:graphicFrame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Диаграмма 2"/>
          <p:cNvGraphicFramePr>
            <a:graphicFrameLocks/>
          </p:cNvGraphicFramePr>
          <p:nvPr/>
        </p:nvGraphicFramePr>
        <p:xfrm>
          <a:off x="785786" y="928670"/>
          <a:ext cx="7786742" cy="4572032"/>
        </p:xfrm>
        <a:graphic>
          <a:graphicData uri="http://schemas.openxmlformats.org/presentationml/2006/ole">
            <p:oleObj spid="_x0000_s10241" name="Диаграмма" r:id="rId3" imgW="5505165" imgH="3206774" progId="Excel.Sheet.8">
              <p:embed/>
            </p:oleObj>
          </a:graphicData>
        </a:graphic>
      </p:graphicFrame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5" name="Диаграмма 3"/>
          <p:cNvGraphicFramePr>
            <a:graphicFrameLocks/>
          </p:cNvGraphicFramePr>
          <p:nvPr/>
        </p:nvGraphicFramePr>
        <p:xfrm>
          <a:off x="857224" y="857232"/>
          <a:ext cx="7715304" cy="4714908"/>
        </p:xfrm>
        <a:graphic>
          <a:graphicData uri="http://schemas.openxmlformats.org/presentationml/2006/ole">
            <p:oleObj spid="_x0000_s11265" name="Диаграмма" r:id="rId3" imgW="5505165" imgH="3206774" progId="Excel.Sheet.8">
              <p:embed/>
            </p:oleObj>
          </a:graphicData>
        </a:graphic>
      </p:graphicFrame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89" name="Диаграмма 4"/>
          <p:cNvGraphicFramePr>
            <a:graphicFrameLocks/>
          </p:cNvGraphicFramePr>
          <p:nvPr/>
        </p:nvGraphicFramePr>
        <p:xfrm>
          <a:off x="714348" y="642918"/>
          <a:ext cx="7715304" cy="4572032"/>
        </p:xfrm>
        <a:graphic>
          <a:graphicData uri="http://schemas.openxmlformats.org/presentationml/2006/ole">
            <p:oleObj spid="_x0000_s12289" name="Диаграмма" r:id="rId3" imgW="5505165" imgH="3206774" progId="Excel.Sheet.8">
              <p:embed/>
            </p:oleObj>
          </a:graphicData>
        </a:graphic>
      </p:graphicFrame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347</Words>
  <Application>Microsoft Office PowerPoint</Application>
  <PresentationFormat>Экран (4:3)</PresentationFormat>
  <Paragraphs>148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Диаграмма</vt:lpstr>
      <vt:lpstr> Итоги государственной (итоговой) аттестации выпускников 11  класса  МБОУ Григорьеской сош «О состоянии качества образования» 2011-2012 учебный год </vt:lpstr>
      <vt:lpstr>«Благодаря ЕГЭ, мы сегодня имеем возможность получить полную картину того, что происходит в сфере образования.   Картину, которой никогда не имели: Она не выявилась ни с помощью статистики, ни с помощью исследований. Это первый и, может быть, важнейший результат…. Качество образования не может быть выше качества работы учителя».  Л.Н. Глебова  </vt:lpstr>
      <vt:lpstr>Создание условий для успешной сдачи ЕГЭ – одна из важнейших задач педагогического коллектива МБОУ Григорьевской сош. Для её реализации важны система взаимодействия всех участников образовательного процесса, наличие модели организации управленческой деятельности по подготовки к ЕГЭ и единой позиции у всех участников образовательного процесса – учителей, учеников, родителей – по отношению к самой итоговой аттестации и к готовности выпускников, так как именно положительное общественное мнение оправдывает усилия, снимает эмоциональное напряжение, дает психологическое равновесие.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МБОУ Григорьевская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справка по итогам государственной (итоговой) аттестации выпускников 11  класса «О состоянии качества образования» 2011-2012 учебный год</dc:title>
  <dc:creator>Пустовой СА</dc:creator>
  <cp:lastModifiedBy>Пустовой СА</cp:lastModifiedBy>
  <cp:revision>6</cp:revision>
  <dcterms:created xsi:type="dcterms:W3CDTF">2012-10-24T11:25:10Z</dcterms:created>
  <dcterms:modified xsi:type="dcterms:W3CDTF">2012-11-07T14:00:33Z</dcterms:modified>
</cp:coreProperties>
</file>